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7" r:id="rId8"/>
    <p:sldId id="308" r:id="rId9"/>
    <p:sldId id="309" r:id="rId10"/>
    <p:sldId id="317" r:id="rId11"/>
    <p:sldId id="293" r:id="rId12"/>
    <p:sldId id="294" r:id="rId13"/>
    <p:sldId id="29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jka Ivandic Blazina" initials="ZIB" lastIdx="1" clrIdx="0">
    <p:extLst>
      <p:ext uri="{19B8F6BF-5375-455C-9EA6-DF929625EA0E}">
        <p15:presenceInfo xmlns:p15="http://schemas.microsoft.com/office/powerpoint/2012/main" userId="S-1-5-21-1597364109-4052486039-3059465812-1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CE15-CAB0-4DD7-BBE3-C3CC96130994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F07E-DAA4-4C12-B2EC-2993A695D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45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0A0F-D19B-4462-BDA0-8C7F7E4EF322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CAFF-7D64-4B5B-BF23-208C0C005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607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/>
              <a:t>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86DD35-7FEE-483E-A093-531F2CFFB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4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BF2600-660C-4114-895E-E3335DCA94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1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D04AF9-64D3-40F0-96B3-31F839251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2/8/2019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ead@mdomsp.hr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mdomsp.gov.h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mailto:udruge@mdomsp.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7"/>
          <p:cNvSpPr txBox="1">
            <a:spLocks/>
          </p:cNvSpPr>
          <p:nvPr/>
        </p:nvSpPr>
        <p:spPr bwMode="auto">
          <a:xfrm>
            <a:off x="-55658" y="1091953"/>
            <a:ext cx="9199658" cy="490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hr-HR" sz="1800" b="1" dirty="0">
              <a:solidFill>
                <a:srgbClr val="002060"/>
              </a:solidFill>
            </a:endParaRPr>
          </a:p>
          <a:p>
            <a:endParaRPr lang="hr-HR" sz="2200" b="1" dirty="0">
              <a:solidFill>
                <a:srgbClr val="002060"/>
              </a:solidFill>
            </a:endParaRPr>
          </a:p>
          <a:p>
            <a:endParaRPr lang="en-GB" sz="1200" dirty="0">
              <a:solidFill>
                <a:srgbClr val="002060"/>
              </a:solidFill>
            </a:endParaRPr>
          </a:p>
          <a:p>
            <a:pPr algn="ctr"/>
            <a:endParaRPr lang="hr-HR" sz="1800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r-HR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 dani 2019.</a:t>
            </a:r>
            <a:endParaRPr lang="hr-HR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hr-HR" sz="2800" b="1" dirty="0">
              <a:solidFill>
                <a:srgbClr val="002060"/>
              </a:solidFill>
            </a:endParaRPr>
          </a:p>
          <a:p>
            <a:pPr algn="ctr"/>
            <a:r>
              <a:rPr lang="hr-HR" sz="2800" b="1" dirty="0">
                <a:solidFill>
                  <a:srgbClr val="002060"/>
                </a:solidFill>
              </a:rPr>
              <a:t>Predstavljanje projekata, programa i operacija u  nadležnosti </a:t>
            </a:r>
          </a:p>
          <a:p>
            <a:pPr algn="ctr"/>
            <a:r>
              <a:rPr lang="hr-HR" sz="2800" b="1" dirty="0">
                <a:solidFill>
                  <a:srgbClr val="002060"/>
                </a:solidFill>
              </a:rPr>
              <a:t>Ministarstva za demografiju, obitelj, mlade i socijalnu politiku 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 </a:t>
            </a: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  <a:p>
            <a:pPr eaLnBrk="1" hangingPunct="1"/>
            <a:endParaRPr lang="en-US" sz="1000" dirty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FBB7956-182E-4AC7-B1FD-A58A2331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1" y="145754"/>
            <a:ext cx="2837675" cy="715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0070"/>
            <a:ext cx="8229600" cy="1580795"/>
          </a:xfrm>
        </p:spPr>
        <p:txBody>
          <a:bodyPr/>
          <a:lstStyle/>
          <a:p>
            <a:r>
              <a:rPr lang="hr-HR" sz="3200" b="1" dirty="0">
                <a:solidFill>
                  <a:srgbClr val="002060"/>
                </a:solidFill>
              </a:rPr>
              <a:t>Financiranje udruga iz sredstava </a:t>
            </a:r>
            <a:br>
              <a:rPr lang="hr-HR" sz="3200" b="1" dirty="0">
                <a:solidFill>
                  <a:srgbClr val="002060"/>
                </a:solidFill>
              </a:rPr>
            </a:br>
            <a:r>
              <a:rPr lang="hr-HR" sz="3200" b="1" dirty="0">
                <a:solidFill>
                  <a:srgbClr val="002060"/>
                </a:solidFill>
              </a:rPr>
              <a:t>Fonda europske pomoći za najpotrebitije</a:t>
            </a:r>
            <a:br>
              <a:rPr lang="hr-HR" sz="3200" b="1" dirty="0">
                <a:solidFill>
                  <a:srgbClr val="002060"/>
                </a:solidFill>
              </a:rPr>
            </a:br>
            <a:endParaRPr lang="hr-HR" sz="3200" b="1" dirty="0">
              <a:solidFill>
                <a:srgbClr val="00206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A3B4965-98CE-46EF-9821-E8D948E5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68" y="3684145"/>
            <a:ext cx="1922857" cy="12916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C64EF60-8E93-4585-8407-89A05176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53" y="4001984"/>
            <a:ext cx="3785281" cy="9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369982"/>
            <a:ext cx="8331818" cy="366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sz="2000" dirty="0">
                <a:solidFill>
                  <a:prstClr val="black"/>
                </a:solidFill>
                <a:latin typeface="Myriad Pro Light SemiExt" charset="0"/>
                <a:cs typeface="Myriad Pro Light SemiExt" charset="0"/>
              </a:rPr>
              <a:t>40.000.000,00 – 45.000.000,00 HRK (</a:t>
            </a:r>
            <a:r>
              <a:rPr lang="hr-HR" sz="1600" dirty="0">
                <a:solidFill>
                  <a:prstClr val="black"/>
                </a:solidFill>
                <a:latin typeface="Myriad Pro Light SemiExt" charset="0"/>
                <a:cs typeface="Myriad Pro Light SemiExt" charset="0"/>
              </a:rPr>
              <a:t>ovisno o raspoloživim sredstvima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)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4. kvartal 2019.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 i partneri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neprofitne pravne osobe kojima je nadležni ured izdao rješenje kojim se odobrava stalno prikupljanje i pružanje humanitarne pomoći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Opći cilj: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doprinijeti ublažavanju najgorih oblika siromaštva, pružanjem nefinancijske pomoći najpotrebitijim osobama te pružanjem popratnih mjera koje će doprinijeti boljem socijalnom uključivanju najpotrebitijih osoba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79128" y="0"/>
            <a:ext cx="8143436" cy="2369981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en-US" sz="3000" b="1" dirty="0" err="1">
                <a:latin typeface="Myriad Pro Bold SemiExt" charset="0"/>
                <a:cs typeface="Myriad Pro Bold SemiExt" charset="0"/>
              </a:rPr>
              <a:t>Ublažavanje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siromaštva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pružanjem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pomoći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najpotrebitijim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osobama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podjelom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hrane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/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ili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osnovne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materijalne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pomoći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-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faza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3</a:t>
            </a:r>
            <a:br>
              <a:rPr lang="hr-HR" sz="3000" b="1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Fond europske pomoći za najpotrebitije – Operativni program za hranu i/ili osnovnu materijalnu pomoć 2014. - 2020</a:t>
            </a:r>
            <a:r>
              <a:rPr lang="hr-HR" sz="3000" dirty="0">
                <a:latin typeface="Myriad Pro Bold SemiExt" charset="0"/>
                <a:cs typeface="Myriad Pro Bold SemiExt" charset="0"/>
              </a:rPr>
              <a:t>.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010251-4827-4826-AA7C-252B431E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011" y="5952393"/>
            <a:ext cx="1209975" cy="80791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636B226-46E1-42E2-A8EC-D304442B5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299" b="30611"/>
          <a:stretch/>
        </p:blipFill>
        <p:spPr>
          <a:xfrm>
            <a:off x="6180992" y="5952394"/>
            <a:ext cx="3149440" cy="8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299" y="2369982"/>
            <a:ext cx="8396573" cy="37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Ciljane skupine: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samci i kućanstva koja žive u siromaštvu ili su u riziku od siromaštva i definirani su kao najpotrebitiji prema kriterijima partnerske organizacije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Aktivnosti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Ublažavanje materijalne deprivacije tipa 1 (MD1) – nedostatak hrane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nabava, skladištenje, prijevoz i distribucija hrane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prikupljanje, prijevoz, skladištenje i podjela donacija hrane te s time direktno povezane aktivnosti podizanja svijesti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pružanje popratnih mjera u obliku savjetovanja, radionica, brošura, letaka i drugo (savjetovanje o uravnoteženoj prehrani, radionice o adekvatnoj pripremi obroka, upravljanje budžetom kućanstva, savjetovanje o financijskoj pismenosti i slično)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84085" y="115410"/>
            <a:ext cx="8396573" cy="2121763"/>
          </a:xfrm>
        </p:spPr>
        <p:txBody>
          <a:bodyPr/>
          <a:lstStyle/>
          <a:p>
            <a:br>
              <a:rPr lang="hr-HR" sz="3000" b="1" dirty="0">
                <a:latin typeface="Myriad Pro Bold SemiExt" charset="0"/>
                <a:cs typeface="Myriad Pro Bold SemiExt" charset="0"/>
              </a:rPr>
            </a:br>
            <a:r>
              <a:rPr lang="en-US" sz="3000" b="1" dirty="0" err="1">
                <a:latin typeface="Myriad Pro Bold SemiExt" charset="0"/>
                <a:cs typeface="Myriad Pro Bold SemiExt" charset="0"/>
              </a:rPr>
              <a:t>Ublažavanje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siromaštva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pružanjem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pomoći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najpotrebitijim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osobama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podjelom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hrane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/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ili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osnovne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materijalne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pomoći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- </a:t>
            </a:r>
            <a:r>
              <a:rPr lang="en-US" sz="3000" b="1" dirty="0" err="1">
                <a:latin typeface="Myriad Pro Bold SemiExt" charset="0"/>
                <a:cs typeface="Myriad Pro Bold SemiExt" charset="0"/>
              </a:rPr>
              <a:t>faza</a:t>
            </a:r>
            <a:r>
              <a:rPr lang="en-US" sz="30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3</a:t>
            </a:r>
            <a:br>
              <a:rPr lang="hr-HR" sz="3000" b="1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Fond europske pomoći za najpotrebitije – Operativni program za hranu i/ili osnovnu materijalnu pomoć 2014. - 2020.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A04BC1-DA2B-47DE-A124-FF308400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43" y="5946255"/>
            <a:ext cx="1207113" cy="81083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5BAAC77-9B05-4A8A-BDC6-483970995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49" b="30815"/>
          <a:stretch/>
        </p:blipFill>
        <p:spPr>
          <a:xfrm>
            <a:off x="6130225" y="5946255"/>
            <a:ext cx="2907243" cy="7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56EA267C-C394-43AE-922A-B625E738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155" y="1006936"/>
            <a:ext cx="7057748" cy="5234066"/>
          </a:xfrm>
        </p:spPr>
        <p:txBody>
          <a:bodyPr/>
          <a:lstStyle/>
          <a:p>
            <a:endParaRPr lang="hr-HR" sz="4000" b="1" dirty="0">
              <a:solidFill>
                <a:schemeClr val="tx1"/>
              </a:solidFill>
              <a:latin typeface="Myriad Pro Light SemiExt"/>
            </a:endParaRPr>
          </a:p>
          <a:p>
            <a:r>
              <a:rPr lang="hr-HR" sz="4000" b="1" dirty="0">
                <a:solidFill>
                  <a:schemeClr val="tx1"/>
                </a:solidFill>
                <a:latin typeface="Myriad Pro Light SemiExt"/>
              </a:rPr>
              <a:t>Hvala na pažnji!</a:t>
            </a:r>
            <a:endParaRPr lang="hr-HR" sz="2000" b="1" u="sng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b="1" u="sng" dirty="0">
                <a:solidFill>
                  <a:schemeClr val="tx1"/>
                </a:solidFill>
                <a:latin typeface="Myriad Pro Light SemiExt"/>
              </a:rPr>
              <a:t>Kontakt: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Ministarstvo za demografiju, obitelj, mlade i socijalnu politiku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Uprava za međunarodne poslove i programe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Sektor za upravljanje programima i projektima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2"/>
              </a:rPr>
              <a:t>https://mdomsp.gov.hr/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E-mail: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3"/>
              </a:rPr>
              <a:t>fead@mdomsp.hr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         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4"/>
              </a:rPr>
              <a:t>udruge@mdomsp.hr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4800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98EA13-41F8-45F4-810E-BAF01796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25" y="293642"/>
            <a:ext cx="2834886" cy="71329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496F64-E800-4D0D-B364-AD9A2F20C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25" y="5835583"/>
            <a:ext cx="1207113" cy="8108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8EC385-17F4-4C93-B089-3F3767456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675" y="5960604"/>
            <a:ext cx="315190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6D2C6A1-51D1-423E-8ADD-C50185C0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09" y="1288138"/>
            <a:ext cx="6699539" cy="48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F8EC7D-9D2D-4E95-B595-C17007AB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Sadržaj</a:t>
            </a: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043027A2-BD9B-403F-BDD8-6D654E1C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rgbClr val="002060"/>
                </a:solidFill>
              </a:rPr>
              <a:t>Uvod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rgbClr val="002060"/>
                </a:solidFill>
              </a:rPr>
              <a:t>Financiranje udruga iz nacionalnih sredstava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2060"/>
                </a:solidFill>
              </a:rPr>
              <a:t>Poziv za prijavu projekata usmjerenih unaprjeđenju kvalitete života  i zaštiti prava starijih osoba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2060"/>
                </a:solidFill>
              </a:rPr>
              <a:t>Poziv za prijavu za financiranje jednogodišnjih projekata lokalnih volonterskih centara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rgbClr val="002060"/>
                </a:solidFill>
              </a:rPr>
              <a:t>Poziv za prijavu projekata usmjerenih smanjenju i prevenciji socijalne isključenosti te socijalnom uključivanju i integraciji socijalno osjetljivih skupina</a:t>
            </a:r>
          </a:p>
          <a:p>
            <a:pPr marL="0" lvl="0" indent="0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3. Financiranje udruga iz EU sredstava</a:t>
            </a:r>
          </a:p>
          <a:p>
            <a:pPr marL="0" lvl="0" indent="0">
              <a:buNone/>
            </a:pPr>
            <a:endParaRPr lang="hr-HR" sz="1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4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842F2-738E-4274-82BD-54E32209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Uvod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A5FCA22F-9CDA-47BC-BB77-81AD2D5D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136903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hr-HR" sz="1400" dirty="0"/>
            </a:br>
            <a:br>
              <a:rPr lang="hr-HR" sz="1400" dirty="0"/>
            </a:br>
            <a:r>
              <a:rPr lang="hr-HR" sz="1600" dirty="0"/>
              <a:t>Prema sadržaju djelatnosti koju obavljaju, Ministarstvo za demografiju, obitelj, mlade i socijalnu politiku surađuje s udrugama koje djeluju u području zaštite prava i dobrobiti djece, udrugama mladih i za mlade, udrugama usmjerenim dobrobiti i podršci obitelji, udrugama osoba s invaliditetom i udrugama koje djeluju u korist osoba s invaliditetom, udrugama u području volonterstva, humanitarnim udrugama, te drugim udrugama koje djeluju na području socijalne skrbi.</a:t>
            </a:r>
          </a:p>
          <a:p>
            <a:pPr marL="0" indent="0">
              <a:buNone/>
            </a:pPr>
            <a:br>
              <a:rPr lang="hr-HR" sz="1600" dirty="0"/>
            </a:br>
            <a:r>
              <a:rPr lang="hr-HR" sz="1600" dirty="0"/>
              <a:t>Nevladine udruge su odraz različitosti potreba demokratskog organiziranja civilnog društva, te primjer kako različiti problemi utječu na stvaranje novih oblika skrbi za zadovoljavanje potreba određenih skupina stanovništva.</a:t>
            </a:r>
            <a:br>
              <a:rPr lang="hr-HR" sz="1600" dirty="0"/>
            </a:b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Sredstva za financiranje programa i projekata udruga koje skrbe o gore navedenim socijalno osjetljivim skupnima stanovništva osiguravaju se u državnom proračunu što  uključuje i namjenska sredstva od igara na sreću.</a:t>
            </a:r>
            <a:br>
              <a:rPr lang="hr-HR" sz="1600" dirty="0"/>
            </a:br>
            <a:br>
              <a:rPr lang="hr-HR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4479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solidFill>
                  <a:srgbClr val="002060"/>
                </a:solidFill>
              </a:rPr>
              <a:t>Financiranje udruga iz nacionalnih sredstava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C24EB8E-2380-4C83-8A1F-9F4CF084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8" y="1981618"/>
            <a:ext cx="5694143" cy="38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0C68F-54C2-4A1B-9F02-EA5CB7E8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1. Poziv za prijavu projekata usmjerenih unaprjeđenju kvalitete života starijih osoba u lokalnoj zajednici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75E46AB-FC23-4DBE-8AE7-26B162CDC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51789"/>
            <a:ext cx="8496944" cy="4865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 </a:t>
            </a:r>
            <a:r>
              <a:rPr lang="hr-HR" sz="1600" dirty="0">
                <a:solidFill>
                  <a:srgbClr val="002060"/>
                </a:solidFill>
              </a:rPr>
              <a:t>je podržati projekte koji pridonose uključivanja starijih osoba u život zajednice.</a:t>
            </a:r>
          </a:p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</a:rPr>
              <a:t> veljača 2019.</a:t>
            </a: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7.500.000,00 kuna</a:t>
            </a:r>
          </a:p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Prioritetno područje Poziva</a:t>
            </a: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</a:rPr>
              <a:t>          P.1. </a:t>
            </a:r>
            <a:r>
              <a:rPr lang="hr-HR" sz="1600" i="1" dirty="0">
                <a:solidFill>
                  <a:srgbClr val="002060"/>
                </a:solidFill>
              </a:rPr>
              <a:t>Organiziranje dnevnih aktivnosti u lokalnoj zajednici – 4.000.000,00 </a:t>
            </a:r>
          </a:p>
          <a:p>
            <a:pPr marL="0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           P.2. Projekti usmjereni zaštiti prava starijih osoba- Informiranje – 1.100.000,00 </a:t>
            </a:r>
          </a:p>
          <a:p>
            <a:pPr marL="0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           P.3. Osiguravanje usluga za starije osobe u zajednici - usluga prijevoza – 2.400.000,00</a:t>
            </a:r>
          </a:p>
          <a:p>
            <a:pPr marL="0" indent="0" algn="just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</a:rPr>
              <a:t>Posebni cilj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b="1" dirty="0">
                <a:solidFill>
                  <a:srgbClr val="002060"/>
                </a:solidFill>
              </a:rPr>
              <a:t>Poziva:</a:t>
            </a:r>
          </a:p>
          <a:p>
            <a:pPr marL="816293" lvl="1" indent="-514350" algn="just">
              <a:buFont typeface="+mj-lt"/>
              <a:buAutoNum type="arabicPeriod"/>
            </a:pPr>
            <a:r>
              <a:rPr lang="hr-HR" sz="1400" i="1" dirty="0">
                <a:solidFill>
                  <a:srgbClr val="002060"/>
                </a:solidFill>
              </a:rPr>
              <a:t>organiziranje dnevnih aktivnosti za starije osobe u lokalnoj zajednici</a:t>
            </a:r>
          </a:p>
          <a:p>
            <a:pPr marL="816293" lvl="1" indent="-514350" algn="just">
              <a:buFont typeface="+mj-lt"/>
              <a:buAutoNum type="arabicPeriod"/>
            </a:pPr>
            <a:r>
              <a:rPr lang="hr-HR" sz="1400" i="1" dirty="0">
                <a:solidFill>
                  <a:srgbClr val="002060"/>
                </a:solidFill>
              </a:rPr>
              <a:t>Informiranje starijih osoba o mogućoj štetnosti ugovora o doživotnom i </a:t>
            </a:r>
            <a:r>
              <a:rPr lang="hr-HR" sz="1400" i="1" dirty="0" err="1">
                <a:solidFill>
                  <a:srgbClr val="002060"/>
                </a:solidFill>
              </a:rPr>
              <a:t>dosmrtnom</a:t>
            </a:r>
            <a:r>
              <a:rPr lang="hr-HR" sz="1400" i="1" dirty="0">
                <a:solidFill>
                  <a:srgbClr val="002060"/>
                </a:solidFill>
              </a:rPr>
              <a:t> uzdržavanju te osvješćivanje javnosti o nužnosti borbe protiv nasilja nad starijim osobama</a:t>
            </a:r>
          </a:p>
          <a:p>
            <a:pPr marL="816293" lvl="1" indent="-514350" algn="just">
              <a:buFont typeface="+mj-lt"/>
              <a:buAutoNum type="arabicPeriod"/>
            </a:pPr>
            <a:r>
              <a:rPr lang="hr-HR" sz="1400" i="1" dirty="0">
                <a:solidFill>
                  <a:srgbClr val="002060"/>
                </a:solidFill>
              </a:rPr>
              <a:t>Osiguravanje usluge prijevoza za starije osobe (kojima te usluge nisu ili su teško dostupne) radi poboljšavanja kvalitete njihova života i što dužeg ostanka u vlastitom domu</a:t>
            </a:r>
          </a:p>
          <a:p>
            <a:pPr marL="0" indent="0" algn="just">
              <a:buNone/>
            </a:pPr>
            <a:endParaRPr lang="hr-HR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Ciljana skupina korisnika </a:t>
            </a:r>
            <a:r>
              <a:rPr lang="hr-HR" sz="1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 osobe starije životne dobi, odnosno osobe starije od </a:t>
            </a:r>
            <a:r>
              <a:rPr lang="hr-HR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 godina</a:t>
            </a:r>
            <a:r>
              <a:rPr lang="hr-HR" sz="14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</a:t>
            </a:r>
            <a:r>
              <a:rPr lang="hr-HR" sz="1400" b="1" dirty="0">
                <a:solidFill>
                  <a:srgbClr val="002060"/>
                </a:solidFill>
              </a:rPr>
              <a:t>40 -45</a:t>
            </a: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</a:rPr>
              <a:t>.</a:t>
            </a:r>
            <a:r>
              <a:rPr lang="vi-VN" sz="14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4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CAA2F0-CA55-4C17-9FB0-664F7288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2. L</a:t>
            </a:r>
            <a:r>
              <a:rPr lang="en-GB" sz="2800" b="1" dirty="0" err="1">
                <a:solidFill>
                  <a:srgbClr val="002060"/>
                </a:solidFill>
              </a:rPr>
              <a:t>okalni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hr-HR" sz="2800" b="1" dirty="0">
                <a:solidFill>
                  <a:srgbClr val="002060"/>
                </a:solidFill>
              </a:rPr>
              <a:t>i regionalni </a:t>
            </a:r>
            <a:r>
              <a:rPr lang="en-GB" sz="2800" b="1" dirty="0" err="1">
                <a:solidFill>
                  <a:srgbClr val="002060"/>
                </a:solidFill>
              </a:rPr>
              <a:t>volonterski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centr</a:t>
            </a:r>
            <a:r>
              <a:rPr lang="hr-HR" sz="2800" b="1" dirty="0">
                <a:solidFill>
                  <a:srgbClr val="002060"/>
                </a:solidFill>
              </a:rPr>
              <a:t>i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BAD53ADB-2A4F-4D7F-AA13-4B4D7C4D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67998"/>
            <a:ext cx="8640960" cy="4680520"/>
          </a:xfrm>
        </p:spPr>
        <p:txBody>
          <a:bodyPr>
            <a:noAutofit/>
          </a:bodyPr>
          <a:lstStyle/>
          <a:p>
            <a:pPr marL="301943" lvl="1" indent="0" algn="just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b="1" dirty="0">
                <a:solidFill>
                  <a:srgbClr val="002060"/>
                </a:solidFill>
              </a:rPr>
              <a:t>promoviranje i razvoj volonterstva na području Republike Hrvatske kroz financiranje lokalnih i regionalnih volonterskih centara - udruga koje se sustavno bave razvojem volonterstva na lokalnoj odnosno regionalnoj razini</a:t>
            </a:r>
            <a:endParaRPr lang="hr-HR" sz="1600" b="1" u="sng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travanj 2019.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</a:rPr>
              <a:t>2.400.000,00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kuna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</a:rPr>
              <a:t>20-25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Prioritetna područja Poziva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P.1. Lokalni volonterski centri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P.2. Regionalni volonterski centri</a:t>
            </a: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6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59CBB-FDE7-48A0-B8E6-0C6FA0FD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Poziv za prijavu projekata usmjerenih smanjenju i prevenciji socijalne isključenosti te socijalnom uključivanju i integraciji socijalno osjetljivih skupina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733A2EF-6071-48BA-A6C1-D5FEB875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94143"/>
            <a:ext cx="8640960" cy="4248472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vrijeme raspisivanja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listopad 2019.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4.0</a:t>
            </a:r>
            <a:r>
              <a:rPr lang="hr-HR" sz="1600" b="1" dirty="0">
                <a:solidFill>
                  <a:srgbClr val="002060"/>
                </a:solidFill>
              </a:rPr>
              <a:t>00.000,00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kuna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Poziva</a:t>
            </a:r>
            <a:endParaRPr lang="hr-HR" sz="14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P.1. </a:t>
            </a:r>
            <a:r>
              <a:rPr lang="hr-HR" sz="1400" i="1" dirty="0">
                <a:solidFill>
                  <a:srgbClr val="002060"/>
                </a:solidFill>
              </a:rPr>
              <a:t>Projekti usmjereni smanjenju socijalne isključenosti pripadnika romske zajednice. Davanje podrške pripadnicima romske zajednice u njihovom naselju – 2.000.000,00 kn</a:t>
            </a:r>
          </a:p>
          <a:p>
            <a:pPr marL="0" lv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P.2</a:t>
            </a:r>
            <a:r>
              <a:rPr lang="hr-HR" sz="1400" i="1" dirty="0">
                <a:solidFill>
                  <a:srgbClr val="002060"/>
                </a:solidFill>
              </a:rPr>
              <a:t>. Projekt usmjeren informiranju i osvješćivanju javnosti o problemu trgovanja ljudima putem medijske kampanje na nacionalnoj razini (radni,  seksualni i dr. oblici iskorištavanja) – 250.000,00 kn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P.3</a:t>
            </a:r>
            <a:r>
              <a:rPr lang="hr-HR" sz="1400" i="1" dirty="0">
                <a:solidFill>
                  <a:srgbClr val="002060"/>
                </a:solidFill>
              </a:rPr>
              <a:t>. Projekti usmjereni pružanju podrške u integraciji u zajednicu osoba s odobrenom međunarodnom zaštitom – 500.000,00 kn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P.4</a:t>
            </a:r>
            <a:r>
              <a:rPr lang="hr-HR" sz="1400" i="1" dirty="0">
                <a:solidFill>
                  <a:srgbClr val="002060"/>
                </a:solidFill>
              </a:rPr>
              <a:t>. Projekti usmjereni pomoći beskućnicima – 1.000.000,00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P.5</a:t>
            </a:r>
            <a:r>
              <a:rPr lang="hr-HR" sz="1400" i="1" dirty="0">
                <a:solidFill>
                  <a:srgbClr val="002060"/>
                </a:solidFill>
              </a:rPr>
              <a:t>. Projekti usmjereni pružanju podrške u integraciji u zajednicu bivših zatvorenika - osoba koje su otpuštene s izdržavanja kazne zatvora i članova njihovih obitelji – 250.000,00</a:t>
            </a:r>
            <a:endParaRPr lang="hr-HR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hr-HR" sz="16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</a:t>
            </a: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</a:rPr>
              <a:t> 30-50</a:t>
            </a:r>
          </a:p>
        </p:txBody>
      </p:sp>
    </p:spTree>
    <p:extLst>
      <p:ext uri="{BB962C8B-B14F-4D97-AF65-F5344CB8AC3E}">
        <p14:creationId xmlns:p14="http://schemas.microsoft.com/office/powerpoint/2010/main" val="511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B486C-EA7D-4FE7-B735-58DF4AF6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2060"/>
                </a:solidFill>
              </a:rPr>
              <a:t>Nastavak financiranja trogodišnjih programa</a:t>
            </a:r>
            <a:endParaRPr lang="hr-HR" sz="36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9B486134-E78A-4C95-8321-F956118E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19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treća godina trogodišnjih programa iz područja socijalne skrbi 2017.-2020. „Razvoj i širenje mreže socijalnih usluga koje pružaju udruge“</a:t>
            </a:r>
          </a:p>
          <a:p>
            <a:pPr marL="301943" lvl="1" indent="0">
              <a:buNone/>
            </a:pPr>
            <a:r>
              <a:rPr lang="hr-HR" sz="1900" dirty="0">
                <a:solidFill>
                  <a:srgbClr val="002060"/>
                </a:solidFill>
              </a:rPr>
              <a:t>Ukupan iznos sredstava :</a:t>
            </a:r>
            <a:r>
              <a:rPr lang="hr-HR" sz="19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9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33.370.000,00 kuna</a:t>
            </a:r>
          </a:p>
          <a:p>
            <a:pPr marL="301943" lvl="1" indent="0">
              <a:buNone/>
            </a:pPr>
            <a:endParaRPr lang="hr-HR" sz="1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900" b="1" dirty="0">
                <a:solidFill>
                  <a:srgbClr val="002060"/>
                </a:solidFill>
              </a:rPr>
              <a:t>treća godina trogodišnjih programa udruga usmjerenih podršci </a:t>
            </a:r>
            <a:r>
              <a:rPr lang="hr-HR" sz="1900" b="1" dirty="0" err="1">
                <a:solidFill>
                  <a:srgbClr val="002060"/>
                </a:solidFill>
              </a:rPr>
              <a:t>posvojiteljima</a:t>
            </a:r>
            <a:r>
              <a:rPr lang="hr-HR" sz="1900" b="1" dirty="0">
                <a:solidFill>
                  <a:srgbClr val="002060"/>
                </a:solidFill>
              </a:rPr>
              <a:t> i razvoju </a:t>
            </a:r>
            <a:r>
              <a:rPr lang="hr-HR" sz="1900" b="1" dirty="0" err="1">
                <a:solidFill>
                  <a:srgbClr val="002060"/>
                </a:solidFill>
              </a:rPr>
              <a:t>udomiteljstva</a:t>
            </a:r>
            <a:endParaRPr lang="hr-HR" sz="1900" b="1" dirty="0">
              <a:solidFill>
                <a:srgbClr val="002060"/>
              </a:solidFill>
            </a:endParaRPr>
          </a:p>
          <a:p>
            <a:pPr marL="279400" lvl="2" indent="0">
              <a:buNone/>
            </a:pPr>
            <a:r>
              <a:rPr lang="hr-HR" sz="1900" dirty="0">
                <a:solidFill>
                  <a:srgbClr val="002060"/>
                </a:solidFill>
              </a:rPr>
              <a:t>Ukupan iznos sredstava :</a:t>
            </a:r>
            <a:r>
              <a:rPr lang="hr-HR" sz="19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9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2.500.000,00 kuna</a:t>
            </a:r>
          </a:p>
          <a:p>
            <a:endParaRPr lang="hr-HR" sz="1900" dirty="0">
              <a:solidFill>
                <a:srgbClr val="002060"/>
              </a:solidFill>
            </a:endParaRPr>
          </a:p>
          <a:p>
            <a:r>
              <a:rPr lang="hr-HR" sz="1900" b="1" dirty="0">
                <a:solidFill>
                  <a:srgbClr val="002060"/>
                </a:solidFill>
              </a:rPr>
              <a:t>treća godina trogodišnjih programa udruga u području rehabilitacije ovisnika</a:t>
            </a:r>
          </a:p>
          <a:p>
            <a:pPr marL="287337" lvl="3" indent="0">
              <a:buNone/>
            </a:pPr>
            <a:r>
              <a:rPr lang="hr-HR" sz="1900" dirty="0">
                <a:solidFill>
                  <a:srgbClr val="002060"/>
                </a:solidFill>
              </a:rPr>
              <a:t>Ukupan iznos sredstava :</a:t>
            </a:r>
            <a:r>
              <a:rPr lang="hr-HR" sz="19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9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1.000.000,00 kuna</a:t>
            </a:r>
          </a:p>
          <a:p>
            <a:pPr marL="287337" lvl="3" indent="0">
              <a:buNone/>
            </a:pPr>
            <a:endParaRPr lang="hr-HR" sz="1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900" b="1" dirty="0">
                <a:solidFill>
                  <a:srgbClr val="002060"/>
                </a:solidFill>
              </a:rPr>
              <a:t>treća godina trogodišnjih programa usmjereni razvoju i širenju usluga za beskućnike u lokalnoj zajednici</a:t>
            </a:r>
          </a:p>
          <a:p>
            <a:pPr marL="279400" lvl="2" indent="0">
              <a:buNone/>
            </a:pPr>
            <a:r>
              <a:rPr lang="hr-HR" sz="1900" dirty="0">
                <a:solidFill>
                  <a:srgbClr val="002060"/>
                </a:solidFill>
              </a:rPr>
              <a:t>Ukupan iznos sredstava :</a:t>
            </a:r>
            <a:r>
              <a:rPr lang="hr-HR" sz="19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9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2.500.000,00 kuna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endParaRPr lang="hr-HR" b="1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5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825</TotalTime>
  <Words>798</Words>
  <Application>Microsoft Office PowerPoint</Application>
  <PresentationFormat>Prikaz na zaslonu (4:3)</PresentationFormat>
  <Paragraphs>108</Paragraphs>
  <Slides>13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Candara</vt:lpstr>
      <vt:lpstr>Myriad Pro Bold SemiCond</vt:lpstr>
      <vt:lpstr>Myriad Pro Bold SemiExt</vt:lpstr>
      <vt:lpstr>Myriad Pro Light SemiExt</vt:lpstr>
      <vt:lpstr>Tahoma</vt:lpstr>
      <vt:lpstr>Times New Roman</vt:lpstr>
      <vt:lpstr>Presentation2</vt:lpstr>
      <vt:lpstr>PowerPoint prezentacija</vt:lpstr>
      <vt:lpstr>PowerPoint prezentacija</vt:lpstr>
      <vt:lpstr>Sadržaj</vt:lpstr>
      <vt:lpstr>Uvod</vt:lpstr>
      <vt:lpstr>Financiranje udruga iz nacionalnih sredstava</vt:lpstr>
      <vt:lpstr>1. Poziv za prijavu projekata usmjerenih unaprjeđenju kvalitete života starijih osoba u lokalnoj zajednici</vt:lpstr>
      <vt:lpstr>2. Lokalni i regionalni volonterski centri</vt:lpstr>
      <vt:lpstr>3. Poziv za prijavu projekata usmjerenih smanjenju i prevenciji socijalne isključenosti te socijalnom uključivanju i integraciji socijalno osjetljivih skupina</vt:lpstr>
      <vt:lpstr>Nastavak financiranja trogodišnjih programa</vt:lpstr>
      <vt:lpstr>Financiranje udruga iz sredstava  Fonda europske pomoći za najpotrebitije </vt:lpstr>
      <vt:lpstr>  Ublažavanje siromaštva pružanjem pomoći najpotrebitijim osobama podjelom hrane i/ili osnovne materijalne pomoći - faza 3 Fond europske pomoći za najpotrebitije – Operativni program za hranu i/ili osnovnu materijalnu pomoć 2014. - 2020.  </vt:lpstr>
      <vt:lpstr> Ublažavanje siromaštva pružanjem pomoći najpotrebitijim osobama podjelom hrane i/ili osnovne materijalne pomoći - faza 3 Fond europske pomoći za najpotrebitije – Operativni program za hranu i/ili osnovnu materijalnu pomoć 2014. - 2020.  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Lučev</dc:creator>
  <cp:lastModifiedBy>Zeljka Ivandic Blazina</cp:lastModifiedBy>
  <cp:revision>136</cp:revision>
  <dcterms:created xsi:type="dcterms:W3CDTF">2016-11-22T07:50:36Z</dcterms:created>
  <dcterms:modified xsi:type="dcterms:W3CDTF">2019-02-08T14:47:14Z</dcterms:modified>
</cp:coreProperties>
</file>